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5"/>
  </p:notesMasterIdLst>
  <p:sldIdLst>
    <p:sldId id="278" r:id="rId2"/>
    <p:sldId id="490" r:id="rId3"/>
    <p:sldId id="491" r:id="rId4"/>
    <p:sldId id="492" r:id="rId5"/>
    <p:sldId id="285" r:id="rId6"/>
    <p:sldId id="493" r:id="rId7"/>
    <p:sldId id="495" r:id="rId8"/>
    <p:sldId id="494" r:id="rId9"/>
    <p:sldId id="647" r:id="rId10"/>
    <p:sldId id="645" r:id="rId11"/>
    <p:sldId id="497" r:id="rId12"/>
    <p:sldId id="498" r:id="rId13"/>
    <p:sldId id="499" r:id="rId14"/>
    <p:sldId id="646" r:id="rId15"/>
    <p:sldId id="639" r:id="rId16"/>
    <p:sldId id="636" r:id="rId17"/>
    <p:sldId id="638" r:id="rId18"/>
    <p:sldId id="640" r:id="rId19"/>
    <p:sldId id="641" r:id="rId20"/>
    <p:sldId id="642" r:id="rId21"/>
    <p:sldId id="643" r:id="rId22"/>
    <p:sldId id="644" r:id="rId23"/>
    <p:sldId id="298" r:id="rId24"/>
    <p:sldId id="648" r:id="rId25"/>
    <p:sldId id="649" r:id="rId26"/>
    <p:sldId id="650" r:id="rId27"/>
    <p:sldId id="651" r:id="rId28"/>
    <p:sldId id="489" r:id="rId29"/>
    <p:sldId id="623" r:id="rId30"/>
    <p:sldId id="267" r:id="rId31"/>
    <p:sldId id="275" r:id="rId32"/>
    <p:sldId id="268" r:id="rId33"/>
    <p:sldId id="27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285"/>
            <p14:sldId id="493"/>
            <p14:sldId id="495"/>
            <p14:sldId id="494"/>
            <p14:sldId id="647"/>
          </p14:sldIdLst>
        </p14:section>
        <p14:section name="Good old batch job" id="{7E211AEE-6CF1-401C-9086-FBA928856A34}">
          <p14:sldIdLst>
            <p14:sldId id="645"/>
            <p14:sldId id="497"/>
            <p14:sldId id="498"/>
            <p14:sldId id="499"/>
            <p14:sldId id="646"/>
          </p14:sldIdLst>
        </p14:section>
        <p14:section name="Rethink" id="{8566443B-A3D2-45F4-8EC3-C769570D09E6}">
          <p14:sldIdLst>
            <p14:sldId id="639"/>
            <p14:sldId id="636"/>
            <p14:sldId id="638"/>
            <p14:sldId id="640"/>
            <p14:sldId id="641"/>
            <p14:sldId id="642"/>
            <p14:sldId id="643"/>
            <p14:sldId id="644"/>
          </p14:sldIdLst>
        </p14:section>
        <p14:section name="Messaging" id="{876C218E-521B-4392-A9F5-0C5C2E3F2B7A}">
          <p14:sldIdLst>
            <p14:sldId id="298"/>
            <p14:sldId id="648"/>
            <p14:sldId id="649"/>
            <p14:sldId id="650"/>
            <p14:sldId id="651"/>
          </p14:sldIdLst>
        </p14:section>
        <p14:section name="Q &amp; A" id="{EC3F6F94-2D82-4EB0-B8B3-D1EDFDD37945}">
          <p14:sldIdLst>
            <p14:sldId id="489"/>
            <p14:sldId id="623"/>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47672" autoAdjust="0"/>
  </p:normalViewPr>
  <p:slideViewPr>
    <p:cSldViewPr snapToGrid="0">
      <p:cViewPr varScale="1">
        <p:scale>
          <a:sx n="75" d="100"/>
          <a:sy n="75" d="100"/>
        </p:scale>
        <p:origin x="2910" y="6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03.05.2019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The concept he posited described the time as unidirectional or asymmetric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Something that would run nightly back somebody comes along Yanks, a lever and the machine starts humming.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it goes to the database and a whole bunch of data crunching stuff. A lot of reading and writing of data.</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241877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11</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got some scheduled job</a:t>
            </a:r>
          </a:p>
          <a:p>
            <a:r>
              <a:rPr lang="en-US" dirty="0"/>
              <a:t>that's invoked in the nightly batch and what it's doing</a:t>
            </a:r>
          </a:p>
          <a:p>
            <a:r>
              <a:rPr lang="en-US" dirty="0"/>
              <a:t>is fairly simple just going and looking up.</a:t>
            </a:r>
          </a:p>
          <a:p>
            <a:r>
              <a:rPr lang="en-US" dirty="0"/>
              <a:t>These types of orders and then saving some sort of flag on the entity.</a:t>
            </a:r>
          </a:p>
          <a:p>
            <a:r>
              <a:rPr lang="en-US" dirty="0"/>
              <a:t>Doing Alright this customer now should be given a discount.</a:t>
            </a:r>
          </a:p>
          <a:p>
            <a:r>
              <a:rPr lang="en-US" dirty="0"/>
              <a:t>The problem with that is that we have this sort of reset problem.</a:t>
            </a:r>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 to approach these types of logic.</a:t>
            </a:r>
          </a:p>
          <a:p>
            <a:r>
              <a:rPr lang="en-GB" dirty="0"/>
              <a:t>You know anytime you need to do a big historical type of data crunching you did, that offline you store. The results in some sort of Boolean values or other rolled up aggregate values and then in the real time environment,</a:t>
            </a:r>
          </a:p>
          <a:p>
            <a:r>
              <a:rPr lang="en-GB" dirty="0"/>
              <a:t>you just check those values.</a:t>
            </a:r>
          </a:p>
          <a:p>
            <a:r>
              <a:rPr lang="en-GB" dirty="0"/>
              <a:t>The problem with this and it was a real business problem is that once again. If we had 2 users coming to us in this case.</a:t>
            </a:r>
          </a:p>
          <a:p>
            <a:r>
              <a:rPr lang="en-GB" dirty="0"/>
              <a:t>It's not clicking the button at the same time in this case, it's actually clicking the button on the same day.</a:t>
            </a:r>
          </a:p>
          <a:p>
            <a:r>
              <a:rPr lang="en-GB" dirty="0"/>
              <a:t>And if we have 2 customers or 2 users from the same account.</a:t>
            </a:r>
          </a:p>
          <a:p>
            <a:r>
              <a:rPr lang="en-GB" dirty="0"/>
              <a:t>Coming to our site, both of them submitting an order.</a:t>
            </a:r>
          </a:p>
          <a:p>
            <a:r>
              <a:rPr lang="en-GB" dirty="0"/>
              <a:t>Then, ultimately, we're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a:t>
            </a:r>
          </a:p>
          <a:p>
            <a:r>
              <a:rPr lang="en-GB" dirty="0"/>
              <a:t>What’s even worse is that with batch jobs the more successful we are with our business the longer the runtime of the jobs becomes. Our business success is the batch jobs undoing</a:t>
            </a:r>
          </a:p>
          <a:p>
            <a:r>
              <a:rPr lang="en-GB" dirty="0"/>
              <a:t>So it's understandable why businesses all over the world are moving away from these type of batch jobs. It doesn't workout that well and that leads us back</a:t>
            </a:r>
          </a:p>
          <a:p>
            <a:r>
              <a:rPr lang="en-GB" dirty="0"/>
              <a:t>to this type of logic now this shortens downs, the problem.</a:t>
            </a:r>
          </a:p>
          <a:p>
            <a:r>
              <a:rPr lang="en-GB" dirty="0"/>
              <a:t>At least with regards to the discounts.</a:t>
            </a:r>
          </a:p>
        </p:txBody>
      </p:sp>
      <p:sp>
        <p:nvSpPr>
          <p:cNvPr id="4" name="Foliennummernplatzhalt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bigger issue is that once again we have a consistency problem. And in order to solve it we need to </a:t>
            </a:r>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9384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a:t>
            </a:r>
          </a:p>
          <a:p>
            <a:r>
              <a:rPr lang="en-US" dirty="0"/>
              <a:t>collaborative type of world are defective by design.</a:t>
            </a:r>
          </a:p>
          <a:p>
            <a:r>
              <a:rPr lang="en-US" dirty="0"/>
              <a:t>Thing is we can do better.</a:t>
            </a:r>
          </a:p>
          <a:p>
            <a:r>
              <a:rPr lang="en-US" dirty="0"/>
              <a:t>We can do a whole lot better,</a:t>
            </a:r>
          </a:p>
          <a:p>
            <a:r>
              <a:rPr lang="en-US" dirty="0"/>
              <a:t>but it requires us to think about software and think</a:t>
            </a:r>
          </a:p>
          <a:p>
            <a:r>
              <a:rPr lang="en-US" dirty="0"/>
              <a:t>about requirements in a slightly different way so.</a:t>
            </a:r>
          </a:p>
          <a:p>
            <a:endParaRPr lang="en-US" dirty="0"/>
          </a:p>
          <a:p>
            <a:r>
              <a:rPr lang="en-US" dirty="0"/>
              <a:t>The hinge in dealing with software in parallel type of</a:t>
            </a:r>
          </a:p>
          <a:p>
            <a:r>
              <a:rPr lang="en-US" dirty="0"/>
              <a:t>software is exactly that it's that concept of time.</a:t>
            </a:r>
          </a:p>
          <a:p>
            <a:r>
              <a:rPr lang="en-US" dirty="0"/>
              <a:t>It's rethinking the arrow of time and how we program</a:t>
            </a:r>
          </a:p>
          <a:p>
            <a:r>
              <a:rPr lang="en-US" dirty="0"/>
              <a:t>with it.</a:t>
            </a:r>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a:t>
            </a:r>
          </a:p>
          <a:p>
            <a:r>
              <a:rPr lang="en-US" dirty="0"/>
              <a:t>time, 7 days or whatever the requirement is sum up.</a:t>
            </a:r>
          </a:p>
          <a:p>
            <a:r>
              <a:rPr lang="en-US" dirty="0"/>
              <a:t>The total value of orders in that period of time and if the value is greater than 500 and some odd dollars.</a:t>
            </a:r>
          </a:p>
          <a:p>
            <a:r>
              <a:rPr lang="en-US" dirty="0"/>
              <a:t>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r>
              <a:rPr lang="en-US" dirty="0"/>
              <a:t>Which seems a little bit unusual?</a:t>
            </a:r>
          </a:p>
          <a:p>
            <a:r>
              <a:rPr lang="en-US" dirty="0"/>
              <a:t>How can you predict the future thing is you can’t predict the future but you can?</a:t>
            </a:r>
          </a:p>
          <a:p>
            <a:r>
              <a:rPr lang="en-US" dirty="0"/>
              <a:t>Fold the future into your programming now and let me explain how you do that logically so when we get an order ultimately what we're interested in is the last 7 day. Total instead of calculating that.</a:t>
            </a:r>
          </a:p>
          <a:p>
            <a:r>
              <a:rPr lang="en-US" dirty="0"/>
              <a:t>You know at the time of the order.</a:t>
            </a:r>
          </a:p>
          <a:p>
            <a:r>
              <a:rPr lang="en-US" dirty="0"/>
              <a:t>We can turn that around and say actually let's introduce that concept into our domain itself.</a:t>
            </a:r>
          </a:p>
          <a:p>
            <a:r>
              <a:rPr lang="en-US" dirty="0"/>
              <a:t>A customer has a 7 day running total of orders because ultimately that's what the business is telling us it’s talking about the last 7 days?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16</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What we're saying is Alright. The 7 day running total is $300 but. That needs to be decrement, in 7 days in the future.</a:t>
            </a:r>
          </a:p>
          <a:p>
            <a:r>
              <a:rPr lang="en-US" dirty="0"/>
              <a:t>In essence, we want to send data to ourselves 7 days from now saying, You know you need to decrement the 7 day running total 7 days from now.</a:t>
            </a:r>
          </a:p>
          <a:p>
            <a:r>
              <a:rPr lang="en-US" dirty="0"/>
              <a:t>And as we get this dream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r>
              <a:rPr lang="en-US" dirty="0"/>
              <a:t>So as we're modeling this as new orders are coming in. We're doing. That same type of behavior over and over and over again, so that when we finally arrive at a specific order.</a:t>
            </a:r>
          </a:p>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call it an upside down anti-batch job.</a:t>
            </a:r>
          </a:p>
          <a:p>
            <a:r>
              <a:rPr lang="en-US" dirty="0"/>
              <a:t>So remember the code that we have with our bad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pudding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17</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a:t>
            </a:r>
          </a:p>
          <a:p>
            <a:r>
              <a:rPr lang="en-US" dirty="0"/>
              <a:t>An you know system threading timer.</a:t>
            </a:r>
          </a:p>
          <a:p>
            <a:r>
              <a:rPr lang="en-US" dirty="0"/>
              <a:t>Not such a good idea is it.</a:t>
            </a:r>
          </a:p>
          <a:p>
            <a:r>
              <a:rPr lang="en-US" dirty="0"/>
              <a:t>The problem with those types of in memory timers is</a:t>
            </a:r>
          </a:p>
          <a:p>
            <a:r>
              <a:rPr lang="en-US" dirty="0"/>
              <a:t>that if our machine crashes.</a:t>
            </a:r>
          </a:p>
          <a:p>
            <a:r>
              <a:rPr lang="en-US" dirty="0"/>
              <a:t>Well, it won't remember that,</a:t>
            </a:r>
          </a:p>
          <a:p>
            <a:r>
              <a:rPr lang="en-US" dirty="0"/>
              <a:t>it needs to decrement the value in 7 days.</a:t>
            </a:r>
          </a:p>
          <a:p>
            <a:r>
              <a:rPr lang="en-US" dirty="0"/>
              <a:t>So we need a highly reliable durable transactional way of</a:t>
            </a:r>
          </a:p>
          <a:p>
            <a:r>
              <a:rPr lang="en-US" dirty="0"/>
              <a:t>dealing with time,</a:t>
            </a:r>
          </a:p>
          <a:p>
            <a:r>
              <a:rPr lang="en-US" dirty="0"/>
              <a:t>so that no matter what happens in our system.</a:t>
            </a:r>
          </a:p>
          <a:p>
            <a:r>
              <a:rPr lang="en-US" dirty="0"/>
              <a:t>We won't lose that information.</a:t>
            </a:r>
          </a:p>
          <a:p>
            <a:r>
              <a:rPr lang="en-US" dirty="0"/>
              <a:t>Once we have all of this kind of stuff then</a:t>
            </a:r>
          </a:p>
          <a:p>
            <a:r>
              <a:rPr lang="en-US" dirty="0"/>
              <a:t>will be in a situation where you can say all</a:t>
            </a:r>
          </a:p>
          <a:p>
            <a:r>
              <a:rPr lang="en-US" dirty="0"/>
              <a:t>right now, we can build real aggregate roots.</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19</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a:t>
            </a:r>
          </a:p>
          <a:p>
            <a:r>
              <a:rPr lang="en-US" dirty="0"/>
              <a:t>I think it's fair to say that all of us in our systems have some kind of complicated business logic. But I want to talk about a specific kind.</a:t>
            </a:r>
          </a:p>
          <a:p>
            <a:r>
              <a:rPr lang="en-US" dirty="0"/>
              <a:t>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Now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 lot of stuff waiting to be processed. And messages are stored on disk, and we have more and cheaper disks than memory.</a:t>
            </a:r>
          </a:p>
          <a:p>
            <a:endParaRPr lang="en-US" dirty="0"/>
          </a:p>
          <a:p>
            <a:r>
              <a:rPr lang="en-US" dirty="0"/>
              <a:t>Because of the RPC call chain when ever the latency between the DB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HTTP </a:t>
            </a:r>
            <a:r>
              <a:rPr lang="en-US" dirty="0" err="1"/>
              <a:t>callstack</a:t>
            </a:r>
            <a:r>
              <a:rPr lang="en-US" dirty="0"/>
              <a:t> exception logs</a:t>
            </a:r>
          </a:p>
          <a:p>
            <a:endParaRPr lang="en-US" dirty="0"/>
          </a:p>
          <a:p>
            <a:r>
              <a:rPr lang="en-US" dirty="0"/>
              <a:t>To make the next step on our programming evolution towards the future we need a different perspective on the problem. </a:t>
            </a:r>
          </a:p>
          <a:p>
            <a:endParaRPr lang="en-US" dirty="0"/>
          </a:p>
          <a:p>
            <a:r>
              <a:rPr lang="en-US" dirty="0"/>
              <a:t>So we need a highly reliable durable transactional way of dealing with time, so that no matter what happens in our system. We won't lose that information.</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domain of order processing is a good domain to apply messaging because every order can be answered with “thank you we will shortly process the order”</a:t>
            </a:r>
          </a:p>
          <a:p>
            <a:endParaRPr lang="en-US" dirty="0"/>
          </a:p>
          <a:p>
            <a:r>
              <a:rPr lang="en-US" dirty="0"/>
              <a:t>So instead of doing a regular HTTP call we can pack the parameters of the HTTP call (headers and bodies) into a message and send it to the backends queue for processing. Let’s call this a </a:t>
            </a:r>
            <a:r>
              <a:rPr lang="en-US" dirty="0" err="1"/>
              <a:t>SubmitOrder</a:t>
            </a:r>
            <a:r>
              <a:rPr lang="en-US" dirty="0"/>
              <a:t> command. With that approach the command becomes the consistency and transaction boundary and queries are decoupled from commands and each individual message can fail and retry without affecting the frontend</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192863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going to look like your average domain model. Let me tell you that. It's not going to have one to many relationships what</a:t>
            </a:r>
          </a:p>
          <a:p>
            <a:r>
              <a:rPr lang="en-US" dirty="0"/>
              <a:t>this is going to be building on is a pattern that in service we called a saga. But this comes from the saga ideas ultimately taking what</a:t>
            </a:r>
          </a:p>
          <a:p>
            <a:r>
              <a:rPr lang="en-US" dirty="0"/>
              <a:t>we were talking about here, saying what we have over here is a long running process.</a:t>
            </a:r>
          </a:p>
          <a:p>
            <a:r>
              <a:rPr lang="en-US" dirty="0"/>
              <a:t>We need a transitionally consistent stateful long running process that can be managed by time the saga pattern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Discovered documented in by the database community in the </a:t>
            </a:r>
            <a:r>
              <a:rPr lang="en-GB" dirty="0"/>
              <a:t>80’s around the good old mainframes</a:t>
            </a:r>
            <a:r>
              <a:rPr lang="en-US" dirty="0"/>
              <a:t> as they were dealing with what's known as Long live transactions.</a:t>
            </a:r>
          </a:p>
          <a:p>
            <a:r>
              <a:rPr lang="en-US" dirty="0"/>
              <a:t>So they were trying to address the same kind of issues, but more from a data up perspective. What we're now looking at it from a domain driven</a:t>
            </a:r>
          </a:p>
          <a:p>
            <a:r>
              <a:rPr lang="en-US" dirty="0"/>
              <a:t>design perspective is a behavior down.</a:t>
            </a:r>
          </a:p>
          <a:p>
            <a:r>
              <a:rPr lang="en-US" dirty="0"/>
              <a:t>So it's not a by the book saga definition, but it follows a lot of those same principles and within services.</a:t>
            </a:r>
          </a:p>
          <a:p>
            <a:r>
              <a:rPr lang="en-US" dirty="0"/>
              <a:t>We try to make it easier.</a:t>
            </a:r>
          </a:p>
          <a:p>
            <a:r>
              <a:rPr lang="en-US" dirty="0"/>
              <a:t>To program these types of things because, like, I said number one well time isn't something that we have a very good way of programming, either in net or in Java or in Ruby or in python. It requires a little bit of infrastructure and also requires us to deal with the issue of well, the consistency. What happens if I have a time out being processed at the same time as a new order is coming in.</a:t>
            </a:r>
          </a:p>
          <a:p>
            <a:r>
              <a:rPr lang="en-US" dirty="0"/>
              <a:t>We need to make sure that those locks hold up and that's why they have to go on the same entity alright. So when dealing with this not going to spend too much time talking about the infrastructure a lot of the ways that sagas behave with regards to an infrastructure perspective</a:t>
            </a:r>
          </a:p>
          <a:p>
            <a:r>
              <a:rPr lang="en-US" dirty="0"/>
              <a:t>are documented, and you can see it online. I want to talk more about the behavioral modeling side of it.</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4040177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25</a:t>
            </a:fld>
            <a:endParaRPr lang="en-US"/>
          </a:p>
        </p:txBody>
      </p:sp>
    </p:spTree>
    <p:extLst>
      <p:ext uri="{BB962C8B-B14F-4D97-AF65-F5344CB8AC3E}">
        <p14:creationId xmlns:p14="http://schemas.microsoft.com/office/powerpoint/2010/main" val="1676021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604612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a:t>
            </a:r>
          </a:p>
          <a:p>
            <a:r>
              <a:rPr lang="en-US" dirty="0"/>
              <a:t>These things can bite you</a:t>
            </a:r>
          </a:p>
          <a:p>
            <a:r>
              <a:rPr lang="en-US" dirty="0"/>
              <a:t>So a lot of times everybody's heard about this eventual consistency.</a:t>
            </a:r>
          </a:p>
          <a:p>
            <a:r>
              <a:rPr lang="en-US" dirty="0"/>
              <a:t>you can go use it . Mongo web scale and all those kinds of things, 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always on perpetually working your lots of users in parallel type of system has become more and more ubiquitous</a:t>
            </a:r>
          </a:p>
          <a:p>
            <a:r>
              <a:rPr lang="en-US" dirty="0"/>
              <a:t>users expect to be able to access their data. Whenever they want wherever they want and it's not just each user by themselves. When you have a situation where you have users that are only operating on their own data.</a:t>
            </a:r>
          </a:p>
          <a:p>
            <a:r>
              <a:rPr lang="en-US" dirty="0"/>
              <a:t>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a:t>
            </a:r>
          </a:p>
          <a:p>
            <a:r>
              <a:rPr lang="en-US" dirty="0"/>
              <a:t>Now. Unfortunately, when we look at not just the technologies that we're dealing with, but the programming practices and the paradigms a lot of them are based on that same object oriented thinking Well, you write objects and you persist.</a:t>
            </a:r>
          </a:p>
          <a:p>
            <a:r>
              <a:rPr lang="en-US" dirty="0"/>
              <a:t>These objects in some kind of database and. It works or at least it works on your machine</a:t>
            </a:r>
          </a:p>
          <a:p>
            <a:r>
              <a:rPr lang="en-US" dirty="0"/>
              <a:t>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r>
              <a:rPr lang="en-US" dirty="0"/>
              <a:t>And the users table to do things relatively quickly.</a:t>
            </a:r>
          </a:p>
          <a:p>
            <a:r>
              <a:rPr lang="en-US" dirty="0"/>
              <a:t>So let's jump right into code.</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traditional innocuous type of domain object that you’ve probably seen the order object everybody when giving some sort of presentation always reverts to retail. So boring as I am I will follow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Briefly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order controller is implementing some. I wouldn't call this complicated business logic, but we got a new business requirement that says as</a:t>
            </a:r>
          </a:p>
          <a:p>
            <a:r>
              <a:rPr lang="en-US" dirty="0"/>
              <a:t>a part of processing a new order. We want to decide under which conditions a customer is going to be getting a discount now.</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a:t>
            </a:r>
          </a:p>
          <a:p>
            <a:r>
              <a:rPr lang="en-US" dirty="0"/>
              <a:t>But the customer in essence is an account and we can have multiple users from the same account buying stuff on the same account. So we have two or more users at the same time, both of them are submitting an order.</a:t>
            </a:r>
          </a:p>
          <a:p>
            <a:endParaRPr lang="en-US" dirty="0"/>
          </a:p>
          <a:p>
            <a:r>
              <a:rPr lang="en-US" dirty="0"/>
              <a:t>Run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So in short we can say</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ended up here to begin with? So this idea about processing these types of things in real time before that, we had the good old solutions. For any kind of data crunching we wrote our good old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805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03.05.2019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03.05.2019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03.05.2019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03.05.2019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03.05.2019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03.05.2019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03.05.2019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1517-3616-409E-ADF1-6782DABD843C}"/>
              </a:ext>
            </a:extLst>
          </p:cNvPr>
          <p:cNvPicPr>
            <a:picLocks noChangeAspect="1"/>
          </p:cNvPicPr>
          <p:nvPr/>
        </p:nvPicPr>
        <p:blipFill>
          <a:blip r:embed="rId3"/>
          <a:stretch>
            <a:fillRect/>
          </a:stretch>
        </p:blipFill>
        <p:spPr>
          <a:xfrm>
            <a:off x="2455400" y="103606"/>
            <a:ext cx="7171200" cy="6754394"/>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8661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increase the window of </a:t>
            </a:r>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problems</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for time based business rules</a:t>
            </a:r>
          </a:p>
          <a:p>
            <a:r>
              <a:rPr lang="en-US" sz="6000" dirty="0">
                <a:solidFill>
                  <a:schemeClr val="tx2"/>
                </a:solidFill>
                <a:latin typeface="Yanone Kaffeesatz Regular" panose="02000000000000000000" pitchFamily="2" charset="0"/>
              </a:rPr>
              <a:t>are the </a:t>
            </a:r>
            <a:r>
              <a:rPr lang="en-US" sz="6000" dirty="0">
                <a:solidFill>
                  <a:schemeClr val="accent4"/>
                </a:solidFill>
                <a:latin typeface="Yanone Kaffeesatz Regular" panose="02000000000000000000" pitchFamily="2" charset="0"/>
              </a:rPr>
              <a:t>worst enemy</a:t>
            </a:r>
            <a:r>
              <a:rPr lang="en-US" sz="6000" dirty="0">
                <a:solidFill>
                  <a:schemeClr val="tx2"/>
                </a:solidFill>
                <a:latin typeface="Yanone Kaffeesatz Regular" panose="02000000000000000000" pitchFamily="2" charset="0"/>
              </a:rPr>
              <a:t> for growth</a:t>
            </a:r>
            <a:endParaRPr lang="en-US" sz="1050" dirty="0">
              <a:solidFill>
                <a:schemeClr val="tx2"/>
              </a:solidFill>
            </a:endParaRPr>
          </a:p>
        </p:txBody>
      </p:sp>
    </p:spTree>
    <p:extLst>
      <p:ext uri="{BB962C8B-B14F-4D97-AF65-F5344CB8AC3E}">
        <p14:creationId xmlns:p14="http://schemas.microsoft.com/office/powerpoint/2010/main" val="3588048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07DE8-27B0-42D1-BBD9-3C961186CAEA}"/>
              </a:ext>
            </a:extLst>
          </p:cNvPr>
          <p:cNvPicPr>
            <a:picLocks noChangeAspect="1"/>
          </p:cNvPicPr>
          <p:nvPr/>
        </p:nvPicPr>
        <p:blipFill>
          <a:blip r:embed="rId2"/>
          <a:stretch>
            <a:fillRect/>
          </a:stretch>
        </p:blipFill>
        <p:spPr>
          <a:xfrm>
            <a:off x="114300" y="481012"/>
            <a:ext cx="11963400" cy="5895975"/>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2"/>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12852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Durable </a:t>
            </a:r>
            <a:r>
              <a:rPr lang="en-US" sz="6000" dirty="0">
                <a:solidFill>
                  <a:schemeClr val="accent4"/>
                </a:solidFill>
                <a:latin typeface="Yanone Kaffeesatz Regular" panose="02000000000000000000" pitchFamily="2" charset="0"/>
              </a:rPr>
              <a:t>scheduling</a:t>
            </a:r>
            <a:r>
              <a:rPr lang="en-US" sz="6000" dirty="0">
                <a:solidFill>
                  <a:schemeClr val="tx2"/>
                </a:solidFill>
                <a:latin typeface="Yanone Kaffeesatz Regular" panose="02000000000000000000" pitchFamily="2" charset="0"/>
              </a:rPr>
              <a:t>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Resilient HTTP</a:t>
            </a:r>
            <a:r>
              <a:rPr lang="en-US" sz="6000" dirty="0">
                <a:solidFill>
                  <a:schemeClr val="tx2"/>
                </a:solidFill>
                <a:latin typeface="Yanone Kaffeesatz Regular" panose="02000000000000000000" pitchFamily="2" charset="0"/>
              </a:rPr>
              <a:t> introduces some reliability</a:t>
            </a:r>
          </a:p>
          <a:p>
            <a:r>
              <a:rPr lang="en-US" sz="6000" dirty="0">
                <a:solidFill>
                  <a:schemeClr val="tx2"/>
                </a:solidFill>
                <a:latin typeface="Yanone Kaffeesatz Regular" panose="02000000000000000000" pitchFamily="2" charset="0"/>
              </a:rPr>
              <a:t>but </a:t>
            </a:r>
            <a:r>
              <a:rPr lang="en-US" sz="6000" dirty="0">
                <a:solidFill>
                  <a:schemeClr val="accent4"/>
                </a:solidFill>
                <a:latin typeface="Yanone Kaffeesatz Regular" panose="02000000000000000000" pitchFamily="2" charset="0"/>
              </a:rPr>
              <a:t>doesn’t survive</a:t>
            </a:r>
            <a:r>
              <a:rPr lang="en-US" sz="6000" dirty="0">
                <a:solidFill>
                  <a:schemeClr val="tx2"/>
                </a:solidFill>
                <a:latin typeface="Yanone Kaffeesatz Regular" panose="02000000000000000000" pitchFamily="2" charset="0"/>
              </a:rPr>
              <a:t> restarts</a:t>
            </a:r>
            <a:endParaRPr lang="en-US" sz="1050" dirty="0">
              <a:solidFill>
                <a:schemeClr val="accent4"/>
              </a:solidFill>
            </a:endParaRPr>
          </a:p>
        </p:txBody>
      </p:sp>
    </p:spTree>
    <p:extLst>
      <p:ext uri="{BB962C8B-B14F-4D97-AF65-F5344CB8AC3E}">
        <p14:creationId xmlns:p14="http://schemas.microsoft.com/office/powerpoint/2010/main" val="276235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4579" y="2069795"/>
            <a:ext cx="839364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Fire &amp; forget</a:t>
            </a:r>
            <a:endParaRPr lang="de-CH" sz="7200" dirty="0">
              <a:solidFill>
                <a:schemeClr val="accent4"/>
              </a:solidFill>
              <a:latin typeface="Yanone Kaffeesatz Regular" panose="02000000000000000000" pitchFamily="2" charset="0"/>
            </a:endParaRPr>
          </a:p>
        </p:txBody>
      </p:sp>
      <p:sp>
        <p:nvSpPr>
          <p:cNvPr id="4" name="Rectangle 3"/>
          <p:cNvSpPr/>
          <p:nvPr/>
        </p:nvSpPr>
        <p:spPr>
          <a:xfrm>
            <a:off x="627997" y="961799"/>
            <a:ext cx="506260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Orders are ideal to </a:t>
            </a:r>
            <a:endParaRPr lang="de-CH" sz="6600" dirty="0">
              <a:solidFill>
                <a:schemeClr val="tx2"/>
              </a:solidFill>
            </a:endParaRPr>
          </a:p>
        </p:txBody>
      </p:sp>
      <p:sp>
        <p:nvSpPr>
          <p:cNvPr id="5" name="Rectangle 4">
            <a:extLst>
              <a:ext uri="{FF2B5EF4-FFF2-40B4-BE49-F238E27FC236}">
                <a16:creationId xmlns:a16="http://schemas.microsoft.com/office/drawing/2014/main" id="{A85173D0-3CE8-470F-8328-2A4197EEC8B5}"/>
              </a:ext>
            </a:extLst>
          </p:cNvPr>
          <p:cNvSpPr/>
          <p:nvPr/>
        </p:nvSpPr>
        <p:spPr>
          <a:xfrm>
            <a:off x="3684001" y="5046873"/>
            <a:ext cx="804258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from the frontend perspective</a:t>
            </a:r>
            <a:endParaRPr lang="de-CH" sz="6600" dirty="0">
              <a:solidFill>
                <a:schemeClr val="tx2"/>
              </a:solidFill>
            </a:endParaRPr>
          </a:p>
        </p:txBody>
      </p:sp>
    </p:spTree>
    <p:extLst>
      <p:ext uri="{BB962C8B-B14F-4D97-AF65-F5344CB8AC3E}">
        <p14:creationId xmlns:p14="http://schemas.microsoft.com/office/powerpoint/2010/main" val="2858831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1444040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9463241" y="521434"/>
            <a:ext cx="2408753" cy="6199852"/>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182126" y="1634194"/>
            <a:ext cx="2444400" cy="23595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37" y="1984417"/>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41" name="Cylinder 40">
            <a:extLst>
              <a:ext uri="{FF2B5EF4-FFF2-40B4-BE49-F238E27FC236}">
                <a16:creationId xmlns:a16="http://schemas.microsoft.com/office/drawing/2014/main" id="{3B793FC3-87DB-4623-9261-1D0F3AA10B0E}"/>
              </a:ext>
            </a:extLst>
          </p:cNvPr>
          <p:cNvSpPr/>
          <p:nvPr/>
        </p:nvSpPr>
        <p:spPr>
          <a:xfrm>
            <a:off x="9930593" y="1915373"/>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626526" y="2810037"/>
            <a:ext cx="1304067" cy="3914"/>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1023037"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SQL Database</a:t>
            </a:r>
            <a:endParaRPr lang="de-CH" sz="1600" dirty="0">
              <a:solidFill>
                <a:schemeClr val="accent3"/>
              </a:solidFill>
              <a:latin typeface="Yanone Kaffeesatz Regular" panose="02000000000000000000" pitchFamily="2" charset="0"/>
            </a:endParaRPr>
          </a:p>
        </p:txBody>
      </p:sp>
      <p:sp>
        <p:nvSpPr>
          <p:cNvPr id="22" name="Rectangle 21">
            <a:extLst>
              <a:ext uri="{FF2B5EF4-FFF2-40B4-BE49-F238E27FC236}">
                <a16:creationId xmlns:a16="http://schemas.microsoft.com/office/drawing/2014/main" id="{BBA82607-A29F-4045-9419-627E9380AB72}"/>
              </a:ext>
            </a:extLst>
          </p:cNvPr>
          <p:cNvSpPr/>
          <p:nvPr/>
        </p:nvSpPr>
        <p:spPr>
          <a:xfrm>
            <a:off x="717702" y="5099583"/>
            <a:ext cx="8353362" cy="162170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Cylinder 22">
            <a:extLst>
              <a:ext uri="{FF2B5EF4-FFF2-40B4-BE49-F238E27FC236}">
                <a16:creationId xmlns:a16="http://schemas.microsoft.com/office/drawing/2014/main" id="{D28B94AB-B51A-46D4-96B6-B5DC3BB7F07A}"/>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a:t>
            </a:r>
            <a:endParaRPr lang="de-CH" sz="2000" dirty="0">
              <a:latin typeface="Yanone Kaffeesatz Light" panose="02000000000000000000" pitchFamily="2" charset="0"/>
            </a:endParaRPr>
          </a:p>
        </p:txBody>
      </p:sp>
      <p:sp>
        <p:nvSpPr>
          <p:cNvPr id="25" name="TextBox 24">
            <a:extLst>
              <a:ext uri="{FF2B5EF4-FFF2-40B4-BE49-F238E27FC236}">
                <a16:creationId xmlns:a16="http://schemas.microsoft.com/office/drawing/2014/main" id="{354B099C-5E53-498F-B9B2-27951CDA5705}"/>
              </a:ext>
            </a:extLst>
          </p:cNvPr>
          <p:cNvSpPr txBox="1"/>
          <p:nvPr/>
        </p:nvSpPr>
        <p:spPr>
          <a:xfrm>
            <a:off x="811698" y="5129274"/>
            <a:ext cx="107273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RabbitMQ</a:t>
            </a:r>
            <a:endParaRPr lang="de-CH" sz="2400" dirty="0">
              <a:solidFill>
                <a:schemeClr val="accent3"/>
              </a:solidFill>
              <a:latin typeface="Yanone Kaffeesatz Regular" panose="02000000000000000000" pitchFamily="2" charset="0"/>
            </a:endParaRPr>
          </a:p>
        </p:txBody>
      </p:sp>
      <p:cxnSp>
        <p:nvCxnSpPr>
          <p:cNvPr id="30" name="Straight Arrow Connector 29">
            <a:extLst>
              <a:ext uri="{FF2B5EF4-FFF2-40B4-BE49-F238E27FC236}">
                <a16:creationId xmlns:a16="http://schemas.microsoft.com/office/drawing/2014/main" id="{FC1B4966-6DB5-434C-8498-51B6E39C44B3}"/>
              </a:ext>
            </a:extLst>
          </p:cNvPr>
          <p:cNvCxnSpPr>
            <a:cxnSpLocks/>
          </p:cNvCxnSpPr>
          <p:nvPr/>
        </p:nvCxnSpPr>
        <p:spPr>
          <a:xfrm>
            <a:off x="3703695" y="2898293"/>
            <a:ext cx="1130889" cy="238881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A79A57-5466-4C0D-ADF5-F425055E20D1}"/>
              </a:ext>
            </a:extLst>
          </p:cNvPr>
          <p:cNvSpPr txBox="1"/>
          <p:nvPr/>
        </p:nvSpPr>
        <p:spPr>
          <a:xfrm rot="3770054">
            <a:off x="4311825" y="3949619"/>
            <a:ext cx="705642"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a:t>
            </a:r>
            <a:endParaRPr lang="de-CH" sz="2400" dirty="0">
              <a:solidFill>
                <a:schemeClr val="accent4"/>
              </a:solidFill>
              <a:latin typeface="Yanone Kaffeesatz Regular" panose="02000000000000000000" pitchFamily="2" charset="0"/>
            </a:endParaRPr>
          </a:p>
        </p:txBody>
      </p:sp>
      <p:sp>
        <p:nvSpPr>
          <p:cNvPr id="32" name="Flowchart: Card 31">
            <a:extLst>
              <a:ext uri="{FF2B5EF4-FFF2-40B4-BE49-F238E27FC236}">
                <a16:creationId xmlns:a16="http://schemas.microsoft.com/office/drawing/2014/main" id="{FABFD1A6-DDC5-4CD7-9890-82C4A86DF83B}"/>
              </a:ext>
            </a:extLst>
          </p:cNvPr>
          <p:cNvSpPr/>
          <p:nvPr/>
        </p:nvSpPr>
        <p:spPr>
          <a:xfrm rot="3941355">
            <a:off x="4154026" y="3501814"/>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3" name="Straight Arrow Connector 32">
            <a:extLst>
              <a:ext uri="{FF2B5EF4-FFF2-40B4-BE49-F238E27FC236}">
                <a16:creationId xmlns:a16="http://schemas.microsoft.com/office/drawing/2014/main" id="{653C6001-4D97-4DF6-84D5-59ED04105EC9}"/>
              </a:ext>
            </a:extLst>
          </p:cNvPr>
          <p:cNvCxnSpPr>
            <a:cxnSpLocks/>
            <a:stCxn id="8" idx="2"/>
          </p:cNvCxnSpPr>
          <p:nvPr/>
        </p:nvCxnSpPr>
        <p:spPr>
          <a:xfrm flipH="1">
            <a:off x="4834584" y="3993708"/>
            <a:ext cx="2569742" cy="129339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A7E7CBA-E10C-462A-879C-3CFC3C50E332}"/>
              </a:ext>
            </a:extLst>
          </p:cNvPr>
          <p:cNvSpPr/>
          <p:nvPr/>
        </p:nvSpPr>
        <p:spPr>
          <a:xfrm>
            <a:off x="6556572" y="1850271"/>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DiscountPolicy</a:t>
            </a:r>
            <a:endParaRPr lang="de-CH" sz="900" dirty="0">
              <a:latin typeface="Yanone Kaffeesatz Light" panose="02000000000000000000" pitchFamily="2" charset="0"/>
            </a:endParaRPr>
          </a:p>
        </p:txBody>
      </p:sp>
      <p:sp>
        <p:nvSpPr>
          <p:cNvPr id="43" name="Rectangle 42">
            <a:extLst>
              <a:ext uri="{FF2B5EF4-FFF2-40B4-BE49-F238E27FC236}">
                <a16:creationId xmlns:a16="http://schemas.microsoft.com/office/drawing/2014/main" id="{15C9CC94-5B97-4367-94F5-02E0454563D1}"/>
              </a:ext>
            </a:extLst>
          </p:cNvPr>
          <p:cNvSpPr/>
          <p:nvPr/>
        </p:nvSpPr>
        <p:spPr>
          <a:xfrm>
            <a:off x="6555321" y="3245168"/>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ProcessOrder</a:t>
            </a:r>
            <a:endParaRPr lang="de-CH" sz="900" dirty="0">
              <a:latin typeface="Yanone Kaffeesatz Light" panose="02000000000000000000" pitchFamily="2" charset="0"/>
            </a:endParaRPr>
          </a:p>
        </p:txBody>
      </p:sp>
    </p:spTree>
    <p:extLst>
      <p:ext uri="{BB962C8B-B14F-4D97-AF65-F5344CB8AC3E}">
        <p14:creationId xmlns:p14="http://schemas.microsoft.com/office/powerpoint/2010/main" val="3332580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F66C3B-3EC1-40E7-842B-29FAA64F83F1}"/>
              </a:ext>
            </a:extLst>
          </p:cNvPr>
          <p:cNvPicPr>
            <a:picLocks noChangeAspect="1"/>
          </p:cNvPicPr>
          <p:nvPr/>
        </p:nvPicPr>
        <p:blipFill>
          <a:blip r:embed="rId2"/>
          <a:stretch>
            <a:fillRect/>
          </a:stretch>
        </p:blipFill>
        <p:spPr>
          <a:xfrm>
            <a:off x="2804279" y="0"/>
            <a:ext cx="6583441" cy="6858000"/>
          </a:xfrm>
          <a:prstGeom prst="rect">
            <a:avLst/>
          </a:prstGeom>
        </p:spPr>
      </p:pic>
    </p:spTree>
    <p:extLst>
      <p:ext uri="{BB962C8B-B14F-4D97-AF65-F5344CB8AC3E}">
        <p14:creationId xmlns:p14="http://schemas.microsoft.com/office/powerpoint/2010/main" val="206950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930741" y="8661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Messaging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930741" y="2033876"/>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Retries</a:t>
            </a:r>
            <a:r>
              <a:rPr lang="en-US" sz="6000" dirty="0">
                <a:solidFill>
                  <a:schemeClr val="tx2"/>
                </a:solidFill>
                <a:latin typeface="Yanone Kaffeesatz Regular" panose="02000000000000000000" pitchFamily="2" charset="0"/>
              </a:rPr>
              <a:t> resolve concurrency issues automatically</a:t>
            </a:r>
            <a:endParaRPr lang="en-US" sz="1050" dirty="0">
              <a:solidFill>
                <a:schemeClr val="tx2"/>
              </a:solidFill>
            </a:endParaRPr>
          </a:p>
        </p:txBody>
      </p:sp>
      <p:sp>
        <p:nvSpPr>
          <p:cNvPr id="4" name="Rectangle 3">
            <a:extLst>
              <a:ext uri="{FF2B5EF4-FFF2-40B4-BE49-F238E27FC236}">
                <a16:creationId xmlns:a16="http://schemas.microsoft.com/office/drawing/2014/main" id="{F08FAB28-C648-4B9B-B101-7237340ECF38}"/>
              </a:ext>
            </a:extLst>
          </p:cNvPr>
          <p:cNvSpPr/>
          <p:nvPr/>
        </p:nvSpPr>
        <p:spPr>
          <a:xfrm>
            <a:off x="930741" y="4124911"/>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Sagas</a:t>
            </a:r>
            <a:r>
              <a:rPr lang="en-US" sz="6000" dirty="0">
                <a:solidFill>
                  <a:schemeClr val="tx2"/>
                </a:solidFill>
                <a:latin typeface="Yanone Kaffeesatz Regular" panose="02000000000000000000" pitchFamily="2" charset="0"/>
              </a:rPr>
              <a:t> on top of a robust middleware allow to focus on the business logic and stay </a:t>
            </a:r>
            <a:r>
              <a:rPr lang="en-US" sz="6000" dirty="0">
                <a:solidFill>
                  <a:schemeClr val="accent4"/>
                </a:solidFill>
                <a:latin typeface="Yanone Kaffeesatz Regular" panose="02000000000000000000" pitchFamily="2" charset="0"/>
              </a:rPr>
              <a:t>reactive</a:t>
            </a:r>
            <a:endParaRPr lang="en-US" sz="1050" dirty="0">
              <a:solidFill>
                <a:schemeClr val="accent4"/>
              </a:solidFill>
            </a:endParaRPr>
          </a:p>
        </p:txBody>
      </p:sp>
    </p:spTree>
    <p:extLst>
      <p:ext uri="{BB962C8B-B14F-4D97-AF65-F5344CB8AC3E}">
        <p14:creationId xmlns:p14="http://schemas.microsoft.com/office/powerpoint/2010/main" val="4175670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5B46B-5ED1-4688-B427-E5534378C3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64747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A8503-E232-475A-AE02-A00126BD78CE}"/>
              </a:ext>
            </a:extLst>
          </p:cNvPr>
          <p:cNvPicPr>
            <a:picLocks noChangeAspect="1"/>
          </p:cNvPicPr>
          <p:nvPr/>
        </p:nvPicPr>
        <p:blipFill>
          <a:blip r:embed="rId3"/>
          <a:stretch>
            <a:fillRect/>
          </a:stretch>
        </p:blipFill>
        <p:spPr>
          <a:xfrm>
            <a:off x="2709393" y="52406"/>
            <a:ext cx="6955308" cy="6753187"/>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121241" y="1755170"/>
            <a:ext cx="10816759" cy="286232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and </a:t>
            </a:r>
            <a:r>
              <a:rPr lang="en-US" sz="6000" dirty="0">
                <a:solidFill>
                  <a:schemeClr val="accent4"/>
                </a:solidFill>
                <a:latin typeface="Yanone Kaffeesatz Regular" panose="02000000000000000000" pitchFamily="2" charset="0"/>
              </a:rPr>
              <a:t>latency</a:t>
            </a:r>
            <a:r>
              <a:rPr lang="en-US" sz="6000" dirty="0">
                <a:solidFill>
                  <a:schemeClr val="tx2"/>
                </a:solidFill>
                <a:latin typeface="Yanone Kaffeesatz Regular" panose="02000000000000000000" pitchFamily="2" charset="0"/>
              </a:rPr>
              <a:t> in </a:t>
            </a:r>
            <a:r>
              <a:rPr lang="en-US" sz="6000" dirty="0">
                <a:solidFill>
                  <a:schemeClr val="accent4"/>
                </a:solidFill>
                <a:latin typeface="Yanone Kaffeesatz Regular" panose="02000000000000000000" pitchFamily="2" charset="0"/>
              </a:rPr>
              <a:t>collaborative </a:t>
            </a:r>
          </a:p>
          <a:p>
            <a:r>
              <a:rPr lang="en-US" sz="6000" dirty="0">
                <a:solidFill>
                  <a:schemeClr val="accent4"/>
                </a:solidFill>
                <a:latin typeface="Yanone Kaffeesatz Regular" panose="02000000000000000000" pitchFamily="2" charset="0"/>
              </a:rPr>
              <a:t>domains</a:t>
            </a:r>
            <a:r>
              <a:rPr lang="en-US" sz="6000" dirty="0">
                <a:solidFill>
                  <a:schemeClr val="tx2"/>
                </a:solidFill>
                <a:latin typeface="Yanone Kaffeesatz Regular" panose="02000000000000000000" pitchFamily="2" charset="0"/>
              </a:rPr>
              <a:t> can lead to incorrect application of business rules even in </a:t>
            </a:r>
            <a:r>
              <a:rPr lang="en-US" sz="6000" dirty="0">
                <a:solidFill>
                  <a:schemeClr val="accent4"/>
                </a:solidFill>
                <a:latin typeface="Yanone Kaffeesatz Regular" panose="02000000000000000000" pitchFamily="2" charset="0"/>
              </a:rPr>
              <a:t>safe</a:t>
            </a:r>
            <a:r>
              <a:rPr lang="en-US" sz="6000" dirty="0">
                <a:solidFill>
                  <a:schemeClr val="tx2"/>
                </a:solidFill>
                <a:latin typeface="Yanone Kaffeesatz Regular" panose="02000000000000000000" pitchFamily="2" charset="0"/>
              </a:rPr>
              <a:t> architectures</a:t>
            </a:r>
            <a:endParaRPr lang="en-US" sz="1050" dirty="0">
              <a:solidFill>
                <a:schemeClr val="accent4"/>
              </a:solidFill>
            </a:endParaRPr>
          </a:p>
        </p:txBody>
      </p:sp>
    </p:spTree>
    <p:extLst>
      <p:ext uri="{BB962C8B-B14F-4D97-AF65-F5344CB8AC3E}">
        <p14:creationId xmlns:p14="http://schemas.microsoft.com/office/powerpoint/2010/main" val="3739461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4038</Words>
  <Application>Microsoft Office PowerPoint</Application>
  <PresentationFormat>Widescreen</PresentationFormat>
  <Paragraphs>346</Paragraphs>
  <Slides>33</Slides>
  <Notes>29</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Lato</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528</cp:revision>
  <dcterms:created xsi:type="dcterms:W3CDTF">2016-02-22T14:00:45Z</dcterms:created>
  <dcterms:modified xsi:type="dcterms:W3CDTF">2019-05-03T19:59:12Z</dcterms:modified>
</cp:coreProperties>
</file>